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314" r:id="rId4"/>
    <p:sldId id="293" r:id="rId5"/>
    <p:sldId id="315" r:id="rId6"/>
    <p:sldId id="294" r:id="rId7"/>
    <p:sldId id="316" r:id="rId8"/>
    <p:sldId id="295" r:id="rId9"/>
    <p:sldId id="317" r:id="rId10"/>
    <p:sldId id="296" r:id="rId11"/>
    <p:sldId id="297" r:id="rId12"/>
    <p:sldId id="318" r:id="rId13"/>
    <p:sldId id="298" r:id="rId14"/>
    <p:sldId id="299" r:id="rId15"/>
    <p:sldId id="319" r:id="rId16"/>
    <p:sldId id="320" r:id="rId17"/>
    <p:sldId id="321" r:id="rId18"/>
    <p:sldId id="300" r:id="rId19"/>
    <p:sldId id="322" r:id="rId20"/>
    <p:sldId id="323" r:id="rId21"/>
    <p:sldId id="324" r:id="rId22"/>
    <p:sldId id="325" r:id="rId23"/>
    <p:sldId id="301" r:id="rId24"/>
    <p:sldId id="302" r:id="rId25"/>
    <p:sldId id="326" r:id="rId26"/>
    <p:sldId id="327" r:id="rId27"/>
    <p:sldId id="303" r:id="rId28"/>
    <p:sldId id="304" r:id="rId29"/>
    <p:sldId id="328" r:id="rId30"/>
    <p:sldId id="329" r:id="rId31"/>
    <p:sldId id="330" r:id="rId32"/>
    <p:sldId id="305" r:id="rId33"/>
    <p:sldId id="331" r:id="rId34"/>
    <p:sldId id="307" r:id="rId35"/>
    <p:sldId id="308" r:id="rId36"/>
    <p:sldId id="309" r:id="rId37"/>
    <p:sldId id="310" r:id="rId38"/>
    <p:sldId id="311" r:id="rId39"/>
    <p:sldId id="312" r:id="rId40"/>
    <p:sldId id="313" r:id="rId4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907.05008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7398F0-D99A-77F8-F747-8BBC4896E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Labeled graphs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0F45280-6C63-E453-4A45-713DCC3B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Graphs with Additional Features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Nodes and edges can have associated attributes (e.g., chemical elements and bond types in molecular graphs).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Encoding Node and Edge Features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Node Feature Matrix (X)</a:t>
            </a:r>
            <a:r>
              <a:rPr lang="en-US" altLang="zh-TW" dirty="0"/>
              <a:t>: Size </a:t>
            </a:r>
            <a:r>
              <a:rPr lang="en-US" altLang="zh-TW" b="1" dirty="0"/>
              <a:t>|V| × </a:t>
            </a:r>
            <a:r>
              <a:rPr lang="en-US" altLang="zh-TW" b="1" dirty="0" err="1"/>
              <a:t>fV</a:t>
            </a:r>
            <a:r>
              <a:rPr lang="en-US" altLang="zh-TW" dirty="0"/>
              <a:t>, where </a:t>
            </a:r>
            <a:r>
              <a:rPr lang="en-US" altLang="zh-TW" b="1" dirty="0" err="1"/>
              <a:t>fV</a:t>
            </a:r>
            <a:r>
              <a:rPr lang="en-US" altLang="zh-TW" dirty="0"/>
              <a:t> is the label vector length per node.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Edge Feature Matrix (XE)</a:t>
            </a:r>
            <a:r>
              <a:rPr lang="en-US" altLang="zh-TW" dirty="0"/>
              <a:t>: Size </a:t>
            </a:r>
            <a:r>
              <a:rPr lang="en-US" altLang="zh-TW" b="1" dirty="0"/>
              <a:t>|E| × </a:t>
            </a:r>
            <a:r>
              <a:rPr lang="en-US" altLang="zh-TW" b="1" dirty="0" err="1"/>
              <a:t>fE</a:t>
            </a:r>
            <a:r>
              <a:rPr lang="en-US" altLang="zh-TW" dirty="0"/>
              <a:t>, where </a:t>
            </a:r>
            <a:r>
              <a:rPr lang="en-US" altLang="zh-TW" b="1" dirty="0" err="1"/>
              <a:t>fE</a:t>
            </a:r>
            <a:r>
              <a:rPr lang="en-US" altLang="zh-TW" dirty="0"/>
              <a:t> is the label vector length per edge.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Application in Molecular Graphs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Nodes represent atoms (e.g., O, C, N, H).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Edges represent bonds (e.g., single or double bonds).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Focus</a:t>
            </a:r>
            <a:r>
              <a:rPr lang="en-US" altLang="zh-TW" dirty="0"/>
              <a:t>: Detailed exploration of molecular data representation.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3161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164914-AA16-9222-B2D9-07A31B44B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Representing molecules as graphs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98C28F-23D5-19CD-74B0-07AFAD930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Molecular Structure</a:t>
            </a:r>
            <a:r>
              <a:rPr lang="en-US" altLang="zh-TW" dirty="0"/>
              <a:t>: Atoms held together by chemical bonds.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Common Elements</a:t>
            </a:r>
            <a:r>
              <a:rPr lang="en-US" altLang="zh-TW" dirty="0"/>
              <a:t>: Carbon (C), Oxygen (O), Nitrogen (N), Hydrogen (H).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Bond Types</a:t>
            </a:r>
            <a:r>
              <a:rPr lang="en-US" altLang="zh-TW" dirty="0"/>
              <a:t>: Single and double bonds between atoms.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Graph Representation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Nodes</a:t>
            </a:r>
            <a:r>
              <a:rPr lang="en-US" altLang="zh-TW" dirty="0"/>
              <a:t>: Represent atoms, encoded via one-hot vectors.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Edges</a:t>
            </a:r>
            <a:r>
              <a:rPr lang="en-US" altLang="zh-TW" dirty="0"/>
              <a:t>: Represent bonds, encoded similarly.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Hydrogen Atoms</a:t>
            </a:r>
            <a:r>
              <a:rPr lang="en-US" altLang="zh-TW" dirty="0"/>
              <a:t>: Often omitted since their locations can be inferred using basic chemical rules.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</a:t>
            </a:r>
            <a:r>
              <a:rPr lang="en-US" altLang="zh-TW" dirty="0"/>
              <a:t>: The caffeine molecule represented as a graph with implicit hydrogen atoms.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74364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4722CE-B319-AE43-0292-BC83B8AD8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05E8EB6-6C04-D3C2-9CCB-1683217DDA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5261" y="1825625"/>
            <a:ext cx="5881478" cy="4351338"/>
          </a:xfrm>
        </p:spPr>
      </p:pic>
    </p:spTree>
    <p:extLst>
      <p:ext uri="{BB962C8B-B14F-4D97-AF65-F5344CB8AC3E}">
        <p14:creationId xmlns:p14="http://schemas.microsoft.com/office/powerpoint/2010/main" val="2426298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5581BB-58CB-768C-7E11-604F00EF6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Understanding graph convolutions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0A8D1BF-B1F3-CD4F-B7AE-76B5B42AE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Next Step</a:t>
            </a:r>
            <a:r>
              <a:rPr lang="en-US" altLang="zh-TW" dirty="0"/>
              <a:t>: Utilizing graph representations in deep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Graph Convolutions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Key Component</a:t>
            </a:r>
            <a:r>
              <a:rPr lang="en-US" altLang="zh-TW" dirty="0"/>
              <a:t> of Graph Neural Networks (GNNs).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 process graph-structured data by learning node relationships.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Discussion Topics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Why Graph Convolutions?</a:t>
            </a:r>
            <a:r>
              <a:rPr lang="en-US" altLang="zh-TW" dirty="0"/>
              <a:t> Benefits and necessity for graph-based learning.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Desired Attributes</a:t>
            </a:r>
            <a:r>
              <a:rPr lang="en-US" altLang="zh-TW" dirty="0"/>
              <a:t>: What properties should effective graph convolutions have?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Implementation Example</a:t>
            </a:r>
            <a:r>
              <a:rPr lang="en-US" altLang="zh-TW" dirty="0"/>
              <a:t>: A practical demonstration of graph convolution operations.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32474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7C8B0AF-C63B-F4E8-3C50-451A1F221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motivation behind using graph convolutions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A887CAB-D709-D2CA-F293-0D42BC10B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CNN Convolutions</a:t>
            </a:r>
            <a:r>
              <a:rPr lang="en-US" altLang="zh-TW" dirty="0"/>
              <a:t>: In images, a convolutional filter slides over the image, computing weighted sums over its receptive field.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Why Convolutions Work for Images?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Shift-invariance</a:t>
            </a:r>
            <a:r>
              <a:rPr lang="en-US" altLang="zh-TW" dirty="0"/>
              <a:t>: Features remain recognizable despite positional changes.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Locality</a:t>
            </a:r>
            <a:r>
              <a:rPr lang="en-US" altLang="zh-TW" dirty="0"/>
              <a:t>: Nearby pixels strongly correlate.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Hierarchy</a:t>
            </a:r>
            <a:r>
              <a:rPr lang="en-US" altLang="zh-TW" dirty="0"/>
              <a:t>: Complex structures decompose into meaningful smaller components.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69710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4CC3E5A-57D6-887F-4B29-512F88946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2E4FBE4-9B1F-69E0-E701-369EE2EF0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Formal Reference</a:t>
            </a:r>
            <a:r>
              <a:rPr lang="en-US" altLang="zh-TW" dirty="0"/>
              <a:t>: GNN priors and their role in learning graph topology are discussed in </a:t>
            </a:r>
            <a:r>
              <a:rPr lang="en-US" altLang="zh-TW" dirty="0">
                <a:hlinkClick r:id="rId2"/>
              </a:rPr>
              <a:t>this paper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Why Convolutions for Images?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Trainable parameter count is </a:t>
            </a:r>
            <a:r>
              <a:rPr lang="en-US" altLang="zh-TW" b="1" dirty="0"/>
              <a:t>independent</a:t>
            </a:r>
            <a:r>
              <a:rPr lang="en-US" altLang="zh-TW" dirty="0"/>
              <a:t> of input dimensions.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Filters like </a:t>
            </a:r>
            <a:r>
              <a:rPr lang="en-US" altLang="zh-TW" b="1" dirty="0"/>
              <a:t>3×3 kernels</a:t>
            </a:r>
            <a:r>
              <a:rPr lang="en-US" altLang="zh-TW" dirty="0"/>
              <a:t> work across different resolutions (e.g., 256×256 vs. 9×9).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High-resolution images may require </a:t>
            </a:r>
            <a:r>
              <a:rPr lang="en-US" altLang="zh-TW" b="1" dirty="0"/>
              <a:t>larger kernels</a:t>
            </a:r>
            <a:r>
              <a:rPr lang="en-US" altLang="zh-TW" dirty="0"/>
              <a:t> or </a:t>
            </a:r>
            <a:r>
              <a:rPr lang="en-US" altLang="zh-TW" b="1" dirty="0"/>
              <a:t>additional layers</a:t>
            </a:r>
            <a:r>
              <a:rPr lang="en-US" altLang="zh-TW" dirty="0"/>
              <a:t> for feature extraction.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Graph Priors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Locality</a:t>
            </a:r>
            <a:r>
              <a:rPr lang="en-US" altLang="zh-TW" dirty="0"/>
              <a:t>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Images</a:t>
            </a:r>
            <a:r>
              <a:rPr lang="en-US" altLang="zh-TW" dirty="0"/>
              <a:t>: Spatial locality in 2D.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Graphs</a:t>
            </a:r>
            <a:r>
              <a:rPr lang="en-US" altLang="zh-TW" dirty="0"/>
              <a:t>: Structural locality—closer nodes (one edge away) are more related than distant ones.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Permutation Invariance</a:t>
            </a:r>
            <a:r>
              <a:rPr lang="en-US" altLang="zh-TW" dirty="0"/>
              <a:t>: Changing node order </a:t>
            </a:r>
            <a:r>
              <a:rPr lang="en-US" altLang="zh-TW" b="1" dirty="0"/>
              <a:t>does not affect</a:t>
            </a:r>
            <a:r>
              <a:rPr lang="en-US" altLang="zh-TW" dirty="0"/>
              <a:t> the graph’s structure.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75050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ABBA4E-3CEB-9103-32F1-181517721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7D8A548-1E68-402B-4A4F-B818ECB622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5358" y="1825625"/>
            <a:ext cx="7181283" cy="4351338"/>
          </a:xfrm>
        </p:spPr>
      </p:pic>
    </p:spTree>
    <p:extLst>
      <p:ext uri="{BB962C8B-B14F-4D97-AF65-F5344CB8AC3E}">
        <p14:creationId xmlns:p14="http://schemas.microsoft.com/office/powerpoint/2010/main" val="2343213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16AD54-4304-27E9-0E07-8576C6601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E771945-7FCB-2313-BF68-9CB5C0EF7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Permutation Invariance</a:t>
            </a:r>
            <a:r>
              <a:rPr lang="en-US" altLang="zh-TW" dirty="0"/>
              <a:t>: Since multiple adjacency matrices can represent the same graph, graph convolutions must be invariant to node ordering.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Fixed Parameter Set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Unlike images, graphs vary in size, making a fixed parameter approach essential.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Fully connected networks work for fixed-resolution image datasets but are impractical for graphs.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Graph Convolution Development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Image convolutional operators are standardized.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Graph convolutions remain a rapidly evolving research area.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Topics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Implementing a basic graph convolution in </a:t>
            </a:r>
            <a:r>
              <a:rPr lang="en-US" altLang="zh-TW" dirty="0" err="1"/>
              <a:t>PyTorch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Building a simple Graph Neural Network (GNN) from scratch.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9951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485DF6-BC83-BE59-132A-4A0326DC6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a basic graph convolution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C359853-FFC9-8442-CBB8-5F0A11EA92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7668" y="1825625"/>
            <a:ext cx="7616663" cy="4351338"/>
          </a:xfrm>
        </p:spPr>
      </p:pic>
    </p:spTree>
    <p:extLst>
      <p:ext uri="{BB962C8B-B14F-4D97-AF65-F5344CB8AC3E}">
        <p14:creationId xmlns:p14="http://schemas.microsoft.com/office/powerpoint/2010/main" val="2891579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FA6809-F1F7-B0DF-7200-C4A0C345E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32163CA-0FEF-DA76-2995-90049A5E34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7098" y="2548529"/>
            <a:ext cx="9697803" cy="2905530"/>
          </a:xfrm>
        </p:spPr>
      </p:pic>
    </p:spTree>
    <p:extLst>
      <p:ext uri="{BB962C8B-B14F-4D97-AF65-F5344CB8AC3E}">
        <p14:creationId xmlns:p14="http://schemas.microsoft.com/office/powerpoint/2010/main" val="1688508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Chapter 18: Graph Neural Networks for Capturing Dependencies in Graph Structured Data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Graph Neural Networks (GNNs)</a:t>
            </a:r>
            <a:r>
              <a:rPr lang="en-US" altLang="zh-TW" dirty="0"/>
              <a:t>: Operate on graph-structured data and have seen rapid development.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Applications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Text Classification</a:t>
            </a:r>
            <a:r>
              <a:rPr lang="en-US" altLang="zh-TW" dirty="0"/>
              <a:t>: Capturing semantic relationships.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Recommender Systems</a:t>
            </a:r>
            <a:r>
              <a:rPr lang="en-US" altLang="zh-TW" dirty="0"/>
              <a:t>: Modeling user-item interactions.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Traffic Forecasting</a:t>
            </a:r>
            <a:r>
              <a:rPr lang="en-US" altLang="zh-TW" dirty="0"/>
              <a:t>: Predicting flow dynamics in networks.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Drug Discovery</a:t>
            </a:r>
            <a:r>
              <a:rPr lang="en-US" altLang="zh-TW" dirty="0"/>
              <a:t>: Analyzing molecular structures.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1C84666-5391-5831-54C3-4AE1CA211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DF11E1D-7A75-B06F-2A14-73B6D8CFC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1230" y="1825625"/>
            <a:ext cx="6569539" cy="4351338"/>
          </a:xfrm>
        </p:spPr>
      </p:pic>
    </p:spTree>
    <p:extLst>
      <p:ext uri="{BB962C8B-B14F-4D97-AF65-F5344CB8AC3E}">
        <p14:creationId xmlns:p14="http://schemas.microsoft.com/office/powerpoint/2010/main" val="2136322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68DDD3-DB6B-AFE0-3503-181FCBDE8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09C5E31-0935-5438-8CF6-3CB0AA3AF8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2335" y="2310370"/>
            <a:ext cx="9707330" cy="3381847"/>
          </a:xfrm>
        </p:spPr>
      </p:pic>
    </p:spTree>
    <p:extLst>
      <p:ext uri="{BB962C8B-B14F-4D97-AF65-F5344CB8AC3E}">
        <p14:creationId xmlns:p14="http://schemas.microsoft.com/office/powerpoint/2010/main" val="3412146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D721BF0-A66F-D318-9988-AA32F15AA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EBA1C12-9771-59AF-D3AC-861026F9C7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3104" y="1825625"/>
            <a:ext cx="5925791" cy="4351338"/>
          </a:xfrm>
        </p:spPr>
      </p:pic>
    </p:spTree>
    <p:extLst>
      <p:ext uri="{BB962C8B-B14F-4D97-AF65-F5344CB8AC3E}">
        <p14:creationId xmlns:p14="http://schemas.microsoft.com/office/powerpoint/2010/main" val="899125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125783-192E-BEC2-1EFC-912F64072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Implementing a GNN in </a:t>
            </a:r>
            <a:r>
              <a:rPr lang="en-US" altLang="zh-TW" b="1" dirty="0" err="1"/>
              <a:t>PyTorch</a:t>
            </a:r>
            <a:r>
              <a:rPr lang="en-US" altLang="zh-TW" b="1" dirty="0"/>
              <a:t> from scratch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9E0D671-9F69-0E30-64DD-38609CBA2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Next Step</a:t>
            </a:r>
            <a:r>
              <a:rPr lang="en-US" altLang="zh-TW" dirty="0"/>
              <a:t>: Implementing a Graph Neural Network (GNN) from scratch.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Complexity</a:t>
            </a:r>
            <a:r>
              <a:rPr lang="en-US" altLang="zh-TW" dirty="0"/>
              <a:t>: GNNs can be challenging to implement manually.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Solution</a:t>
            </a:r>
            <a:r>
              <a:rPr lang="en-US" altLang="zh-TW" dirty="0"/>
              <a:t>: </a:t>
            </a:r>
            <a:r>
              <a:rPr lang="en-US" altLang="zh-TW" dirty="0" err="1"/>
              <a:t>PyTorch</a:t>
            </a:r>
            <a:r>
              <a:rPr lang="en-US" altLang="zh-TW" dirty="0"/>
              <a:t> Geometric provides tools for simplifying GNN implementation and data handling.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62714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DFD635F-83FF-10AA-E399-0E82ABD03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Defining the </a:t>
            </a:r>
            <a:r>
              <a:rPr lang="en-US" altLang="zh-TW" dirty="0" err="1"/>
              <a:t>NodeNetwork</a:t>
            </a:r>
            <a:r>
              <a:rPr lang="en-US" altLang="zh-TW" dirty="0"/>
              <a:t> model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7DF8A2-B2EF-BAD7-3908-BD3390F56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Approach</a:t>
            </a:r>
            <a:r>
              <a:rPr lang="en-US" altLang="zh-TW" dirty="0"/>
              <a:t>: Implementing a Graph Neural Network (GNN) from scratch using a </a:t>
            </a:r>
            <a:r>
              <a:rPr lang="en-US" altLang="zh-TW" b="1" dirty="0"/>
              <a:t>top-down method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Starting Point</a:t>
            </a:r>
            <a:r>
              <a:rPr lang="en-US" altLang="zh-TW" dirty="0"/>
              <a:t>: Defining the main neural network model, called `</a:t>
            </a:r>
            <a:r>
              <a:rPr lang="en-US" altLang="zh-TW" dirty="0" err="1"/>
              <a:t>NodeNetwork</a:t>
            </a:r>
            <a:r>
              <a:rPr lang="en-US" altLang="zh-TW" dirty="0"/>
              <a:t>`.</a:t>
            </a:r>
          </a:p>
          <a:p>
            <a:r>
              <a:rPr lang="en-US" altLang="zh-TW" b="1" dirty="0"/>
              <a:t>Next Steps</a:t>
            </a:r>
            <a:r>
              <a:rPr lang="en-US" altLang="zh-TW" dirty="0"/>
              <a:t>: Incrementally filling in the details, including layers, data handling, and computations.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0151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9A8BAE4-CC9B-2776-F0F5-38B894DE6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DC4E38-62C4-CAD6-C7A6-F9B979080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The </a:t>
            </a:r>
            <a:r>
              <a:rPr lang="en-US" altLang="zh-TW" dirty="0" err="1"/>
              <a:t>NodeNetwork</a:t>
            </a:r>
            <a:r>
              <a:rPr lang="en-US" altLang="zh-TW" dirty="0"/>
              <a:t> model we just defined can be summarized as follows: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dirty="0"/>
              <a:t>Perform two graph convolutions (self.conv_1 and self.conv_2)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dirty="0"/>
              <a:t>Pool all the node embeddings via </a:t>
            </a:r>
            <a:r>
              <a:rPr lang="en-US" altLang="zh-TW" dirty="0" err="1"/>
              <a:t>global_sum_pool</a:t>
            </a:r>
            <a:r>
              <a:rPr lang="en-US" altLang="zh-TW" dirty="0"/>
              <a:t>, which we will define later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dirty="0"/>
              <a:t>Run the pooled embeddings through two fully connected layers (self.fc_1 and </a:t>
            </a:r>
            <a:r>
              <a:rPr lang="en-US" altLang="zh-TW" dirty="0" err="1"/>
              <a:t>self.out_layer</a:t>
            </a:r>
            <a:r>
              <a:rPr lang="en-US" altLang="zh-TW" dirty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dirty="0"/>
              <a:t>Output a class-membership probability via </a:t>
            </a:r>
            <a:r>
              <a:rPr lang="en-US" altLang="zh-TW" dirty="0" err="1"/>
              <a:t>softmax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9904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1BE2B4-7C39-CAD2-D8B9-30A9208F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8DCA0FE-64D9-CA41-AFD2-A782B5F0C0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0405" y="1825625"/>
            <a:ext cx="4611190" cy="4351338"/>
          </a:xfrm>
        </p:spPr>
      </p:pic>
    </p:spTree>
    <p:extLst>
      <p:ext uri="{BB962C8B-B14F-4D97-AF65-F5344CB8AC3E}">
        <p14:creationId xmlns:p14="http://schemas.microsoft.com/office/powerpoint/2010/main" val="9397509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F4CFAC-B61D-7160-423F-C7415F6F9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Coding the </a:t>
            </a:r>
            <a:r>
              <a:rPr lang="en-US" altLang="zh-TW" dirty="0" err="1"/>
              <a:t>NodeNetwork’s</a:t>
            </a:r>
            <a:r>
              <a:rPr lang="en-US" altLang="zh-TW" dirty="0"/>
              <a:t> graph convolution layer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5D4A855-2BF4-0994-D4EE-796E2AD43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Bias Term</a:t>
            </a:r>
            <a:r>
              <a:rPr lang="en-US" altLang="zh-TW" dirty="0"/>
              <a:t>: Added to allow variation in the intercept before applying a nonlinearity like </a:t>
            </a:r>
            <a:r>
              <a:rPr lang="en-US" altLang="zh-TW" dirty="0" err="1"/>
              <a:t>ReLU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Forward Method (`forward()`)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Implements the matrix form of the forward pass.</a:t>
            </a:r>
          </a:p>
          <a:p>
            <a:pPr lvl="1"/>
            <a:r>
              <a:rPr lang="en-US" altLang="zh-TW" dirty="0"/>
              <a:t>Includes a bias term for enhanced flexibility in layer outputs.</a:t>
            </a:r>
          </a:p>
        </p:txBody>
      </p:sp>
    </p:spTree>
    <p:extLst>
      <p:ext uri="{BB962C8B-B14F-4D97-AF65-F5344CB8AC3E}">
        <p14:creationId xmlns:p14="http://schemas.microsoft.com/office/powerpoint/2010/main" val="23273143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DC0C5FE-01C3-20A8-9CFF-14175D5CF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Adding a global pooling layer to deal with varying graph sizes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36C5AE1-8035-FA23-A063-D104A3741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Global Pooling in GNNs</a:t>
            </a:r>
            <a:r>
              <a:rPr lang="en-US" altLang="zh-TW" dirty="0"/>
              <a:t>: Aggregates all node embeddings into a fixed-sized output.</a:t>
            </a:r>
          </a:p>
          <a:p>
            <a:r>
              <a:rPr lang="en-US" altLang="zh-TW" b="1" dirty="0"/>
              <a:t>Similarity to CNNs</a:t>
            </a:r>
            <a:r>
              <a:rPr lang="en-US" altLang="zh-TW" dirty="0"/>
              <a:t>: Works like global average pooling in convolutional networks.</a:t>
            </a:r>
          </a:p>
          <a:p>
            <a:r>
              <a:rPr lang="en-US" altLang="zh-TW" b="1" dirty="0"/>
              <a:t>Functionality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`</a:t>
            </a:r>
            <a:r>
              <a:rPr lang="en-US" altLang="zh-TW" dirty="0" err="1"/>
              <a:t>global_sum_pool</a:t>
            </a:r>
            <a:r>
              <a:rPr lang="en-US" altLang="zh-TW" dirty="0"/>
              <a:t>()` </a:t>
            </a:r>
            <a:r>
              <a:rPr lang="en-US" altLang="zh-TW" b="1" dirty="0"/>
              <a:t>sums</a:t>
            </a:r>
            <a:r>
              <a:rPr lang="en-US" altLang="zh-TW" dirty="0"/>
              <a:t> all node embeddings.</a:t>
            </a:r>
          </a:p>
          <a:p>
            <a:pPr lvl="1"/>
            <a:r>
              <a:rPr lang="en-US" altLang="zh-TW" dirty="0"/>
              <a:t>Other </a:t>
            </a:r>
            <a:r>
              <a:rPr lang="en-US" altLang="zh-TW" b="1" dirty="0"/>
              <a:t>permutation invariant</a:t>
            </a:r>
            <a:r>
              <a:rPr lang="en-US" altLang="zh-TW" dirty="0"/>
              <a:t> functions (e.g., `sum`, `max`, `mean`) can also be used.</a:t>
            </a:r>
          </a:p>
          <a:p>
            <a:r>
              <a:rPr lang="en-US" altLang="zh-TW" b="1" dirty="0"/>
              <a:t>Trade-off</a:t>
            </a:r>
            <a:r>
              <a:rPr lang="en-US" altLang="zh-TW" dirty="0"/>
              <a:t>: Summing embeddings loses some information, but reshaping is impractical due to variable graph sizes.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207902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0F30506-2F21-A2C2-1BFB-0EF26F25E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04A5B7-DB88-6586-51A0-6C6116378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/>
              <a:t>Batching in Graph Data:</a:t>
            </a:r>
          </a:p>
          <a:p>
            <a:pPr lvl="1"/>
            <a:r>
              <a:rPr lang="en-US" altLang="zh-TW" dirty="0"/>
              <a:t>If the batch size is </a:t>
            </a:r>
            <a:r>
              <a:rPr lang="en-US" altLang="zh-TW" b="1" dirty="0"/>
              <a:t>one</a:t>
            </a:r>
            <a:r>
              <a:rPr lang="en-US" altLang="zh-TW" dirty="0"/>
              <a:t>, embeddings are simply summed.</a:t>
            </a:r>
          </a:p>
          <a:p>
            <a:pPr lvl="1"/>
            <a:r>
              <a:rPr lang="en-US" altLang="zh-TW" dirty="0"/>
              <a:t>Otherwise, embeddings are </a:t>
            </a:r>
            <a:r>
              <a:rPr lang="en-US" altLang="zh-TW" b="1" dirty="0"/>
              <a:t>multiplied with `</a:t>
            </a:r>
            <a:r>
              <a:rPr lang="en-US" altLang="zh-TW" b="1" dirty="0" err="1"/>
              <a:t>batch_mat</a:t>
            </a:r>
            <a:r>
              <a:rPr lang="en-US" altLang="zh-TW" b="1" dirty="0"/>
              <a:t>`</a:t>
            </a:r>
            <a:r>
              <a:rPr lang="en-US" altLang="zh-TW" dirty="0"/>
              <a:t>, which encodes batch structure.</a:t>
            </a:r>
          </a:p>
          <a:p>
            <a:r>
              <a:rPr lang="en-US" altLang="zh-TW" b="1" dirty="0"/>
              <a:t>Standard Batching in </a:t>
            </a:r>
            <a:r>
              <a:rPr lang="en-US" altLang="zh-TW" b="1" dirty="0" err="1"/>
              <a:t>PyTorch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Works for </a:t>
            </a:r>
            <a:r>
              <a:rPr lang="en-US" altLang="zh-TW" b="1" dirty="0"/>
              <a:t>fixed-dimensional</a:t>
            </a:r>
            <a:r>
              <a:rPr lang="en-US" altLang="zh-TW" dirty="0"/>
              <a:t> data using `stack()`.</a:t>
            </a:r>
          </a:p>
          <a:p>
            <a:pPr lvl="1"/>
            <a:r>
              <a:rPr lang="en-US" altLang="zh-TW" b="1" dirty="0"/>
              <a:t>Not feasible for graphs</a:t>
            </a:r>
            <a:r>
              <a:rPr lang="en-US" altLang="zh-TW" dirty="0"/>
              <a:t> due to varying sizes.</a:t>
            </a:r>
          </a:p>
          <a:p>
            <a:r>
              <a:rPr lang="en-US" altLang="zh-TW" b="1" dirty="0"/>
              <a:t>Padding vs. Alternative Approach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Padding</a:t>
            </a:r>
            <a:r>
              <a:rPr lang="en-US" altLang="zh-TW" dirty="0"/>
              <a:t>: Can be inefficient when graph sizes differ significantly.</a:t>
            </a:r>
          </a:p>
          <a:p>
            <a:pPr lvl="1"/>
            <a:r>
              <a:rPr lang="en-US" altLang="zh-TW" b="1" dirty="0"/>
              <a:t>Better alternative</a:t>
            </a:r>
            <a:r>
              <a:rPr lang="en-US" altLang="zh-TW" dirty="0"/>
              <a:t>: Treat each batch as a </a:t>
            </a:r>
            <a:r>
              <a:rPr lang="en-US" altLang="zh-TW" b="1" dirty="0"/>
              <a:t>single graph</a:t>
            </a:r>
            <a:r>
              <a:rPr lang="en-US" altLang="zh-TW" dirty="0"/>
              <a:t> where individual graphs are </a:t>
            </a:r>
            <a:r>
              <a:rPr lang="en-US" altLang="zh-TW" b="1" dirty="0"/>
              <a:t>disconnected subgraphs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947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30A23DB-C92F-7BB8-3B49-2E4A1D776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9873D2E-E29D-269A-56D4-273281A96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Implementation Resources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 err="1"/>
              <a:t>PyTorch</a:t>
            </a:r>
            <a:r>
              <a:rPr lang="en-US" altLang="zh-TW" b="1" dirty="0"/>
              <a:t> Geometric</a:t>
            </a:r>
            <a:r>
              <a:rPr lang="en-US" altLang="zh-TW" dirty="0"/>
              <a:t>: Facilitates graph data handling and provides specialized graph layers.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Chapter Topics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Representing graph data for deep learning.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Understanding graph convolutions.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Implementing GNNs for molecular property prediction.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Exploring advanced GNN research.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33180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86C38F1-A533-38CB-1600-ADC9E04B4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2BD0BEA-1D10-ECE9-FD9F-E93A3D80F1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7771" y="1825625"/>
            <a:ext cx="6316458" cy="4351338"/>
          </a:xfrm>
        </p:spPr>
      </p:pic>
    </p:spTree>
    <p:extLst>
      <p:ext uri="{BB962C8B-B14F-4D97-AF65-F5344CB8AC3E}">
        <p14:creationId xmlns:p14="http://schemas.microsoft.com/office/powerpoint/2010/main" val="11793736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7028ED9-1F6D-291E-892E-D12BD6AD0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A098A0F-38D4-3B1E-522E-971454FBE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Disconnected Nodes</a:t>
            </a:r>
            <a:r>
              <a:rPr lang="en-US" altLang="zh-TW" dirty="0"/>
              <a:t>: Never share a receptive field in graph convolution.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Gradient Propagation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Gradients of each graph in the batch remain </a:t>
            </a:r>
            <a:r>
              <a:rPr lang="en-US" altLang="zh-TW" b="1" dirty="0"/>
              <a:t>independent</a:t>
            </a:r>
            <a:r>
              <a:rPr lang="en-US" altLang="zh-TW" dirty="0"/>
              <a:t> during backpropagation.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If graph convolution is treated as a function </a:t>
            </a:r>
            <a:r>
              <a:rPr lang="en-US" altLang="zh-TW" b="1" dirty="0"/>
              <a:t>f</a:t>
            </a:r>
            <a:r>
              <a:rPr lang="en-US" altLang="zh-TW" dirty="0"/>
              <a:t>, then: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 err="1"/>
              <a:t>hB</a:t>
            </a:r>
            <a:r>
              <a:rPr lang="en-US" altLang="zh-TW" b="1" dirty="0"/>
              <a:t> = f(XB, AB)</a:t>
            </a:r>
            <a:r>
              <a:rPr lang="en-US" altLang="zh-TW" dirty="0"/>
              <a:t> (batched computation)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hi = f(Xi, Ai)</a:t>
            </a:r>
            <a:r>
              <a:rPr lang="en-US" altLang="zh-TW" dirty="0"/>
              <a:t> (individual graph computation)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 err="1"/>
              <a:t>hB</a:t>
            </a:r>
            <a:r>
              <a:rPr lang="en-US" altLang="zh-TW" b="1" dirty="0"/>
              <a:t>[</a:t>
            </a:r>
            <a:r>
              <a:rPr lang="en-US" altLang="zh-TW" b="1" dirty="0" err="1"/>
              <a:t>si:si</a:t>
            </a:r>
            <a:r>
              <a:rPr lang="en-US" altLang="zh-TW" b="1" dirty="0"/>
              <a:t> + n, :] = hi</a:t>
            </a:r>
            <a:r>
              <a:rPr lang="en-US" altLang="zh-TW" dirty="0"/>
              <a:t> ensures batch consistency.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Impact of Sum Global Pooling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Extracts </a:t>
            </a:r>
            <a:r>
              <a:rPr lang="en-US" altLang="zh-TW" b="1" dirty="0"/>
              <a:t>individual graph embeddings</a:t>
            </a:r>
            <a:r>
              <a:rPr lang="en-US" altLang="zh-TW" dirty="0"/>
              <a:t> separately.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Passing pooled embeddings through </a:t>
            </a:r>
            <a:r>
              <a:rPr lang="en-US" altLang="zh-TW" b="1" dirty="0"/>
              <a:t>fully connected layers</a:t>
            </a:r>
            <a:r>
              <a:rPr lang="en-US" altLang="zh-TW" dirty="0"/>
              <a:t> preserves </a:t>
            </a:r>
            <a:r>
              <a:rPr lang="en-US" altLang="zh-TW" b="1" dirty="0"/>
              <a:t>gradient separation</a:t>
            </a:r>
            <a:r>
              <a:rPr lang="en-US" altLang="zh-TW" dirty="0"/>
              <a:t> throughout training.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684687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F39AC8A-D4A3-11F1-566F-B75CF8E13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Preparing the </a:t>
            </a:r>
            <a:r>
              <a:rPr lang="en-US" altLang="zh-TW" dirty="0" err="1"/>
              <a:t>DataLoader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0F5159A-F5CE-7CCF-E139-DF7695CEA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Graph Generation</a:t>
            </a:r>
            <a:r>
              <a:rPr lang="en-US" altLang="zh-TW" dirty="0"/>
              <a:t>: Create sample graphs as input data.</a:t>
            </a:r>
          </a:p>
          <a:p>
            <a:r>
              <a:rPr lang="en-US" altLang="zh-TW" b="1" dirty="0" err="1"/>
              <a:t>PyTorch</a:t>
            </a:r>
            <a:r>
              <a:rPr lang="en-US" altLang="zh-TW" b="1" dirty="0"/>
              <a:t> Dataset</a:t>
            </a:r>
            <a:r>
              <a:rPr lang="en-US" altLang="zh-TW" dirty="0"/>
              <a:t>: Organize graphs into a dataset format compatible with deep learning models.</a:t>
            </a:r>
          </a:p>
          <a:p>
            <a:r>
              <a:rPr lang="en-US" altLang="zh-TW" b="1" dirty="0"/>
              <a:t>Collate Function</a:t>
            </a:r>
            <a:r>
              <a:rPr lang="en-US" altLang="zh-TW" dirty="0"/>
              <a:t>: Used in the `</a:t>
            </a:r>
            <a:r>
              <a:rPr lang="en-US" altLang="zh-TW" dirty="0" err="1"/>
              <a:t>DataLoader</a:t>
            </a:r>
            <a:r>
              <a:rPr lang="en-US" altLang="zh-TW" dirty="0"/>
              <a:t>` to efficiently batch and process graphs.</a:t>
            </a:r>
          </a:p>
          <a:p>
            <a:r>
              <a:rPr lang="en-US" altLang="zh-TW" b="1" dirty="0"/>
              <a:t>Objective</a:t>
            </a:r>
            <a:r>
              <a:rPr lang="en-US" altLang="zh-TW" dirty="0"/>
              <a:t>: Bring together previous concepts for a complete Graph Neural Network (GNN) workflow.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16816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C3FDAC-DD50-9FC3-FEA8-02252FCA4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056ECF0-092B-B0D8-B80C-FDD33D922D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05207"/>
            <a:ext cx="10515600" cy="2992174"/>
          </a:xfrm>
        </p:spPr>
      </p:pic>
    </p:spTree>
    <p:extLst>
      <p:ext uri="{BB962C8B-B14F-4D97-AF65-F5344CB8AC3E}">
        <p14:creationId xmlns:p14="http://schemas.microsoft.com/office/powerpoint/2010/main" val="3202745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680103-D7C9-CA3D-EC0C-7E3EFB4F1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Implementing a GNN using the </a:t>
            </a:r>
            <a:r>
              <a:rPr lang="en-US" altLang="zh-TW" b="1" dirty="0" err="1"/>
              <a:t>PyTorch</a:t>
            </a:r>
            <a:r>
              <a:rPr lang="en-US" altLang="zh-TW" b="1" dirty="0"/>
              <a:t> Geometric library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44F5D01-5158-2C91-E700-63DA11283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GNN.ipynb</a:t>
            </a:r>
            <a:endParaRPr lang="en-US" altLang="zh-TW" dirty="0"/>
          </a:p>
          <a:p>
            <a:r>
              <a:rPr lang="en-US" altLang="zh-TW"/>
              <a:t>gnn.py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08912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558E3E-E34A-936B-66A0-A7EB4A7DB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Other GNN layers and recent developments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81C50AA-6CB4-1C81-1386-1055D2D42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7865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9B4316-9370-C8E3-3F47-93C9EAAF8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Spectral graph convolutions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0DA117A-64D3-CE2A-6DEB-19099C7DC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61407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B3A461D-6821-0147-639A-2F06E40AB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Pooling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3A8F128-97B9-FD75-9A1F-69DD544BF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91218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3BC259-105D-E9B7-3E50-AE1D38105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Normalization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224641C-8E96-FBDE-2671-E582B2112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87299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C6B8351-7B1D-7DE5-87A1-74D4649C5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Pointers to advanced graph neural network literature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0580F27-8E43-9BD6-87DC-649F219A6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4250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24D68B-04ED-0595-BA09-7ABFAC0D2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Introduction to graph data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4FFFF19-FC10-E2F3-6906-60F4297B8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Graphs as Data Structures</a:t>
            </a:r>
            <a:r>
              <a:rPr lang="en-US" altLang="zh-TW" dirty="0"/>
              <a:t>: Used to represent relationships in a nonlinear and abstract way.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Concrete Representation</a:t>
            </a:r>
            <a:r>
              <a:rPr lang="en-US" altLang="zh-TW" dirty="0"/>
              <a:t>: Required for operations on graphs in computational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Graph Properties</a:t>
            </a:r>
            <a:r>
              <a:rPr lang="en-US" altLang="zh-TW" dirty="0"/>
              <a:t>: Defined in ways that influence their representation and processing.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Types of Graphs</a:t>
            </a:r>
            <a:r>
              <a:rPr lang="en-US" altLang="zh-TW" dirty="0"/>
              <a:t>: Various structures exist, each suited to different applications.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482873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2BA14D-8F2F-8581-9009-4BF141FC3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0AE701A-0110-D98F-E77B-4B0768C9F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7165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B3761E-FFC6-D306-5459-7F1F410E6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616156C-38B9-A4F0-BA2A-1BDDF8E7A6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7335" y="1825625"/>
            <a:ext cx="6097329" cy="4351338"/>
          </a:xfrm>
        </p:spPr>
      </p:pic>
    </p:spTree>
    <p:extLst>
      <p:ext uri="{BB962C8B-B14F-4D97-AF65-F5344CB8AC3E}">
        <p14:creationId xmlns:p14="http://schemas.microsoft.com/office/powerpoint/2010/main" val="2295994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C7A4F08-A5D6-9A01-DB26-41D97EC05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Undirected graphs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75C0B2E-7021-69AF-B47F-C48F02F38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Undirected Graphs</a:t>
            </a:r>
            <a:r>
              <a:rPr lang="en-US" altLang="zh-TW" dirty="0"/>
              <a:t>: Consist of nodes (vertices) connected via edges, where connection order does not matter.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Friend Graph</a:t>
            </a:r>
            <a:r>
              <a:rPr lang="en-US" altLang="zh-TW" dirty="0"/>
              <a:t>: Represents social connections.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Molecular Graph</a:t>
            </a:r>
            <a:r>
              <a:rPr lang="en-US" altLang="zh-TW" dirty="0"/>
              <a:t>: Models atoms linked by chemical bonds.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Other applications: Images, protein interaction networks, and point clouds.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Mathematical Representation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Defined as a pair </a:t>
            </a:r>
            <a:r>
              <a:rPr lang="en-US" altLang="zh-TW" b="1" dirty="0"/>
              <a:t>G(V, E)</a:t>
            </a:r>
            <a:r>
              <a:rPr lang="en-US" altLang="zh-TW" dirty="0"/>
              <a:t>, where </a:t>
            </a:r>
            <a:r>
              <a:rPr lang="en-US" altLang="zh-TW" b="1" dirty="0"/>
              <a:t>V</a:t>
            </a:r>
            <a:r>
              <a:rPr lang="en-US" altLang="zh-TW" dirty="0"/>
              <a:t> is the set of nodes and </a:t>
            </a:r>
            <a:r>
              <a:rPr lang="en-US" altLang="zh-TW" b="1" dirty="0"/>
              <a:t>E</a:t>
            </a:r>
            <a:r>
              <a:rPr lang="en-US" altLang="zh-TW" dirty="0"/>
              <a:t> is the set of edges.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Encoded as an </a:t>
            </a:r>
            <a:r>
              <a:rPr lang="en-US" altLang="zh-TW" b="1" dirty="0"/>
              <a:t>adjacency matrix</a:t>
            </a:r>
            <a:r>
              <a:rPr lang="en-US" altLang="zh-TW" dirty="0"/>
              <a:t> </a:t>
            </a:r>
            <a:r>
              <a:rPr lang="en-US" altLang="zh-TW" b="1" dirty="0"/>
              <a:t>A</a:t>
            </a:r>
            <a:r>
              <a:rPr lang="en-US" altLang="zh-TW" dirty="0"/>
              <a:t> of size </a:t>
            </a:r>
            <a:r>
              <a:rPr lang="en-US" altLang="zh-TW" b="1" dirty="0"/>
              <a:t>|V| × |V|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Elements </a:t>
            </a:r>
            <a:r>
              <a:rPr lang="en-US" altLang="zh-TW" b="1" dirty="0"/>
              <a:t>xᵢⱼ</a:t>
            </a:r>
            <a:r>
              <a:rPr lang="en-US" altLang="zh-TW" dirty="0"/>
              <a:t> in </a:t>
            </a:r>
            <a:r>
              <a:rPr lang="en-US" altLang="zh-TW" b="1" dirty="0"/>
              <a:t>A</a:t>
            </a:r>
            <a:r>
              <a:rPr lang="en-US" altLang="zh-TW" dirty="0"/>
              <a:t>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1</a:t>
            </a:r>
            <a:r>
              <a:rPr lang="en-US" altLang="zh-TW" dirty="0"/>
              <a:t>: Edge exists between nodes </a:t>
            </a:r>
            <a:r>
              <a:rPr lang="en-US" altLang="zh-TW" b="1" dirty="0" err="1"/>
              <a:t>i</a:t>
            </a:r>
            <a:r>
              <a:rPr lang="en-US" altLang="zh-TW" dirty="0"/>
              <a:t> and </a:t>
            </a:r>
            <a:r>
              <a:rPr lang="en-US" altLang="zh-TW" b="1" dirty="0"/>
              <a:t>j</a:t>
            </a:r>
            <a:r>
              <a:rPr lang="en-US" altLang="zh-TW" dirty="0"/>
              <a:t>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0</a:t>
            </a:r>
            <a:r>
              <a:rPr lang="en-US" altLang="zh-TW" dirty="0"/>
              <a:t>: No edge.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Symmetry</a:t>
            </a:r>
            <a:r>
              <a:rPr lang="en-US" altLang="zh-TW" dirty="0"/>
              <a:t>: </a:t>
            </a:r>
            <a:r>
              <a:rPr lang="en-US" altLang="zh-TW" b="1" dirty="0"/>
              <a:t>xᵢⱼ = xⱼᵢ</a:t>
            </a:r>
            <a:r>
              <a:rPr lang="en-US" altLang="zh-TW" dirty="0"/>
              <a:t> since the graph is undirected.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50670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23E5A0D-658C-5528-5FDB-705B7D848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E3DE191-E7B0-21F4-234C-4864B9B8CB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4806" y="1825625"/>
            <a:ext cx="7042388" cy="4351338"/>
          </a:xfrm>
        </p:spPr>
      </p:pic>
    </p:spTree>
    <p:extLst>
      <p:ext uri="{BB962C8B-B14F-4D97-AF65-F5344CB8AC3E}">
        <p14:creationId xmlns:p14="http://schemas.microsoft.com/office/powerpoint/2010/main" val="4154490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6E71B44-E53F-4B84-F0EB-9F2B15EBE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Directed graphs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CF4542-4FAC-7918-D955-A49D41ABE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Directed Graphs</a:t>
            </a:r>
            <a:r>
              <a:rPr lang="en-US" altLang="zh-TW" dirty="0"/>
              <a:t>: Unlike undirected graphs, edges have a direction.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Mathematical Representation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Defined similarly to undirected graphs.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Edge Set (E)</a:t>
            </a:r>
            <a:r>
              <a:rPr lang="en-US" altLang="zh-TW" dirty="0"/>
              <a:t>: Contains ordered pairs.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Adjacency Matrix (A)</a:t>
            </a:r>
            <a:r>
              <a:rPr lang="en-US" altLang="zh-TW" dirty="0"/>
              <a:t>: </a:t>
            </a:r>
            <a:r>
              <a:rPr lang="en-US" altLang="zh-TW" b="1" dirty="0"/>
              <a:t>xᵢⱼ ≠ xⱼᵢ</a:t>
            </a:r>
            <a:r>
              <a:rPr lang="en-US" altLang="zh-TW" dirty="0"/>
              <a:t>, meaning connections are asymmetric.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Citation Network</a:t>
            </a:r>
            <a:r>
              <a:rPr lang="en-US" altLang="zh-TW" dirty="0"/>
              <a:t>: Nodes represent papers, and directed edges point from a paper to the ones it cites.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21767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D335BB-720F-2165-B957-820A4CBB4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1172529-D98C-A51A-1ADC-7FADFF9511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5391" y="2462792"/>
            <a:ext cx="4601217" cy="3077004"/>
          </a:xfrm>
        </p:spPr>
      </p:pic>
    </p:spTree>
    <p:extLst>
      <p:ext uri="{BB962C8B-B14F-4D97-AF65-F5344CB8AC3E}">
        <p14:creationId xmlns:p14="http://schemas.microsoft.com/office/powerpoint/2010/main" val="1804417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</TotalTime>
  <Words>1543</Words>
  <Application>Microsoft Office PowerPoint</Application>
  <PresentationFormat>寬螢幕</PresentationFormat>
  <Paragraphs>157</Paragraphs>
  <Slides>40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40</vt:i4>
      </vt:variant>
    </vt:vector>
  </HeadingPairs>
  <TitlesOfParts>
    <vt:vector size="46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18: Graph Neural Networks for Capturing Dependencies in Graph Structured Data</vt:lpstr>
      <vt:lpstr>PowerPoint 簡報</vt:lpstr>
      <vt:lpstr>Introduction to graph data</vt:lpstr>
      <vt:lpstr>PowerPoint 簡報</vt:lpstr>
      <vt:lpstr>Undirected graphs</vt:lpstr>
      <vt:lpstr>PowerPoint 簡報</vt:lpstr>
      <vt:lpstr>Directed graphs</vt:lpstr>
      <vt:lpstr>PowerPoint 簡報</vt:lpstr>
      <vt:lpstr>Labeled graphs</vt:lpstr>
      <vt:lpstr>Representing molecules as graphs</vt:lpstr>
      <vt:lpstr>PowerPoint 簡報</vt:lpstr>
      <vt:lpstr>Understanding graph convolutions</vt:lpstr>
      <vt:lpstr>The motivation behind using graph convolutions</vt:lpstr>
      <vt:lpstr>PowerPoint 簡報</vt:lpstr>
      <vt:lpstr>PowerPoint 簡報</vt:lpstr>
      <vt:lpstr>PowerPoint 簡報</vt:lpstr>
      <vt:lpstr>Implementing a basic graph convolution</vt:lpstr>
      <vt:lpstr>PowerPoint 簡報</vt:lpstr>
      <vt:lpstr>PowerPoint 簡報</vt:lpstr>
      <vt:lpstr>PowerPoint 簡報</vt:lpstr>
      <vt:lpstr>PowerPoint 簡報</vt:lpstr>
      <vt:lpstr>Implementing a GNN in PyTorch from scratch</vt:lpstr>
      <vt:lpstr>Defining the NodeNetwork model</vt:lpstr>
      <vt:lpstr>PowerPoint 簡報</vt:lpstr>
      <vt:lpstr>PowerPoint 簡報</vt:lpstr>
      <vt:lpstr>Coding the NodeNetwork’s graph convolution layer</vt:lpstr>
      <vt:lpstr>Adding a global pooling layer to deal with varying graph sizes</vt:lpstr>
      <vt:lpstr>PowerPoint 簡報</vt:lpstr>
      <vt:lpstr>PowerPoint 簡報</vt:lpstr>
      <vt:lpstr>PowerPoint 簡報</vt:lpstr>
      <vt:lpstr>Preparing the DataLoader</vt:lpstr>
      <vt:lpstr>PowerPoint 簡報</vt:lpstr>
      <vt:lpstr>Implementing a GNN using the PyTorch Geometric library</vt:lpstr>
      <vt:lpstr>Other GNN layers and recent developments</vt:lpstr>
      <vt:lpstr>Spectral graph convolutions</vt:lpstr>
      <vt:lpstr>Pooling</vt:lpstr>
      <vt:lpstr>Normalization</vt:lpstr>
      <vt:lpstr>Pointers to advanced graph neural network literature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99</cp:revision>
  <dcterms:created xsi:type="dcterms:W3CDTF">2025-05-23T12:34:05Z</dcterms:created>
  <dcterms:modified xsi:type="dcterms:W3CDTF">2025-05-30T11:57:03Z</dcterms:modified>
</cp:coreProperties>
</file>